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6" r:id="rId19"/>
    <p:sldId id="272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A120-492C-4BEF-8BCE-E314FDE9EB4A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A7AF-73F7-423A-8321-4AB909BAE78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7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8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357167"/>
            <a:ext cx="4646890" cy="335530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/>
              <a:t>Конкурс «Методист – 2019»</a:t>
            </a:r>
            <a:br>
              <a:rPr lang="ru-RU" sz="1600" b="1" dirty="0" smtClean="0"/>
            </a:br>
            <a:r>
              <a:rPr lang="ru-RU" sz="1600" b="1" dirty="0" smtClean="0"/>
              <a:t>номинация «Лучшее методическое объединение» </a:t>
            </a:r>
            <a:endParaRPr lang="ru-RU" sz="1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571876"/>
            <a:ext cx="6400800" cy="649212"/>
          </a:xfrm>
        </p:spPr>
        <p:txBody>
          <a:bodyPr>
            <a:noAutofit/>
          </a:bodyPr>
          <a:lstStyle/>
          <a:p>
            <a:pPr algn="r"/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Руководитель МРМО: Котомкина Людмила Ивановна – </a:t>
            </a:r>
          </a:p>
          <a:p>
            <a:pPr algn="r"/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учитель технологии </a:t>
            </a:r>
          </a:p>
          <a:p>
            <a:pPr algn="r"/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МБОУ СКОШ №5 г. Чайковского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87824" y="1052736"/>
            <a:ext cx="6156176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Межрегиональное методическое объединение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чителей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технологии специальных (коррекционных) школ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ю</a:t>
            </a: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га Пермского края и Удмуртии (МРМО)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21108" cy="114300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0070C0"/>
                </a:solidFill>
              </a:rPr>
              <a:t>Содержание и формы работы МРМО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</a:t>
            </a:r>
            <a:r>
              <a:rPr lang="ru-RU" sz="2400" b="1" dirty="0" smtClean="0"/>
              <a:t>мастер-классы по технологиям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4636" y="3432501"/>
            <a:ext cx="2376264" cy="5764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</a:t>
            </a:r>
            <a:r>
              <a:rPr lang="ru-RU" b="1" dirty="0" err="1" smtClean="0"/>
              <a:t>Фоамиран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64867" y="1991508"/>
            <a:ext cx="19442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«Пластиковые розы»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21348" y="3381575"/>
            <a:ext cx="2251192" cy="5764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«Моделирование»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91680" y="4653552"/>
            <a:ext cx="221457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«Народная кукла»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90005" y="1957504"/>
            <a:ext cx="214314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</a:t>
            </a:r>
            <a:r>
              <a:rPr lang="ru-RU" b="1" dirty="0" err="1" smtClean="0"/>
              <a:t>Айрис-фолдинг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97728" y="4698577"/>
            <a:ext cx="200026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</a:t>
            </a:r>
            <a:r>
              <a:rPr lang="ru-RU" b="1" dirty="0" err="1" smtClean="0"/>
              <a:t>Скрапбукинг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2944352"/>
            <a:ext cx="2070376" cy="155278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034920" y="5491256"/>
            <a:ext cx="1711822" cy="482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«Витражи»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018924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21108" cy="114300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0070C0"/>
                </a:solidFill>
              </a:rPr>
              <a:t>Содержание и формы работы МРМО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                                          методические лаборатории</a:t>
            </a:r>
          </a:p>
          <a:p>
            <a:pPr marL="0" indent="0">
              <a:buNone/>
            </a:pPr>
            <a:r>
              <a:rPr lang="ru-RU" sz="2000" b="1" dirty="0" smtClean="0"/>
              <a:t>             </a:t>
            </a:r>
            <a:r>
              <a:rPr lang="ru-RU" sz="2000" dirty="0" smtClean="0"/>
              <a:t>- по разработке профессиональной пробы на базе СПО;</a:t>
            </a:r>
          </a:p>
          <a:p>
            <a:pPr marL="0" indent="0">
              <a:buNone/>
            </a:pPr>
            <a:r>
              <a:rPr lang="ru-RU" sz="2000" dirty="0" smtClean="0"/>
              <a:t>             - по анализу программ трудового профиля СКОШ и СПО;</a:t>
            </a:r>
          </a:p>
          <a:p>
            <a:pPr marL="0" indent="0">
              <a:buNone/>
            </a:pPr>
            <a:r>
              <a:rPr lang="ru-RU" sz="2000" dirty="0" smtClean="0"/>
              <a:t>             - </a:t>
            </a:r>
            <a:r>
              <a:rPr lang="ru-RU" sz="2000" dirty="0"/>
              <a:t>п</a:t>
            </a:r>
            <a:r>
              <a:rPr lang="ru-RU" sz="2000" dirty="0" smtClean="0"/>
              <a:t>о разработке олимпиадных заданий и положений конкурсов.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13191" y="3284983"/>
            <a:ext cx="2376264" cy="5764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Швейное дело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67944" y="3285403"/>
            <a:ext cx="194421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Столярное дело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8224" y="3284984"/>
            <a:ext cx="1882552" cy="5764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Сельскохозяйственный труд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1520" y="4045742"/>
            <a:ext cx="2244652" cy="16834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1848" y="4045235"/>
            <a:ext cx="2244768" cy="16835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900" b="20601"/>
          <a:stretch/>
        </p:blipFill>
        <p:spPr>
          <a:xfrm>
            <a:off x="1275191" y="4045236"/>
            <a:ext cx="2407236" cy="168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9629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21108" cy="114300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0070C0"/>
                </a:solidFill>
              </a:rPr>
              <a:t>Содержание и формы информационной деятельности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631652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</a:t>
            </a:r>
            <a:r>
              <a:rPr lang="ru-RU" sz="2400" b="1" dirty="0" smtClean="0"/>
              <a:t>трансляция передового педагогического опыта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57290" y="2071678"/>
            <a:ext cx="2376264" cy="5764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Доклады из опыта работы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83002" y="3429000"/>
            <a:ext cx="250033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Конкурсы мастерских </a:t>
            </a:r>
          </a:p>
          <a:p>
            <a:pPr algn="ctr"/>
            <a:r>
              <a:rPr lang="ru-RU" b="1" dirty="0" smtClean="0"/>
              <a:t>и кабинетов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57290" y="4636985"/>
            <a:ext cx="235745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Конкурсы профессионального</a:t>
            </a:r>
          </a:p>
          <a:p>
            <a:pPr algn="ctr"/>
            <a:r>
              <a:rPr lang="ru-RU" b="1" dirty="0" smtClean="0"/>
              <a:t>мастерства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1988840"/>
            <a:ext cx="5236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«Формирование БУД на уроках труда»; «Особенности организации внеурочной деятельности»; «Формирование адекватного профессионального выбора»; «Комплексное сопровождение детей», «Социальное партнёрство в предметной области «технология», «Особенности проектной деятельности в СКОУ» и </a:t>
            </a:r>
            <a:r>
              <a:rPr lang="ru-RU" sz="1600" dirty="0" err="1" smtClean="0"/>
              <a:t>мн.др</a:t>
            </a:r>
            <a:r>
              <a:rPr lang="ru-RU" sz="1600" dirty="0" smtClean="0"/>
              <a:t>. </a:t>
            </a:r>
          </a:p>
          <a:p>
            <a:r>
              <a:rPr lang="ru-RU" sz="1600" dirty="0" smtClean="0"/>
              <a:t>Участники краевого конкурса «Кабинет учителя трудового обучения»</a:t>
            </a:r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r>
              <a:rPr lang="ru-RU" sz="1600" dirty="0" smtClean="0"/>
              <a:t>Участники зонального конкурса «Учитель года» </a:t>
            </a:r>
          </a:p>
          <a:p>
            <a:r>
              <a:rPr lang="ru-RU" sz="1600" dirty="0" smtClean="0"/>
              <a:t>среди СКОУ юга Пермского края. Участники муниципального конкурса «Учитель года». Участники муниципальных конкурсов дидактических и методических пособий. 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327109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21108" cy="114300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>
                <a:solidFill>
                  <a:srgbClr val="0070C0"/>
                </a:solidFill>
              </a:rPr>
              <a:t>Содержание и формы информационной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631652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</a:t>
            </a:r>
            <a:r>
              <a:rPr lang="ru-RU" sz="2400" b="1" dirty="0" smtClean="0"/>
              <a:t>курсы повышения квалификации</a:t>
            </a:r>
            <a:endParaRPr lang="ru-RU" sz="24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3306" y="1928802"/>
            <a:ext cx="3121152" cy="23408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03648" y="4396936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На базе декоративно-прикладного отделения Чайковского индустриального колледжа были организованы КПК для учителей технологии юга и запада Пермского края СКОШ и СОШ работающих с детьми ОВЗ в объеме 72 часа.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5089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21108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dirty="0">
                <a:solidFill>
                  <a:srgbClr val="0070C0"/>
                </a:solidFill>
              </a:rPr>
              <a:t>Содержание и формы </a:t>
            </a:r>
            <a:r>
              <a:rPr lang="ru-RU" sz="3200" b="1" dirty="0" smtClean="0">
                <a:solidFill>
                  <a:srgbClr val="0070C0"/>
                </a:solidFill>
              </a:rPr>
              <a:t>организационно-методической деятельности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5852" y="1785926"/>
            <a:ext cx="7819848" cy="495544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dirty="0" smtClean="0"/>
              <a:t>                            Традиционными стали образовательные события: </a:t>
            </a:r>
          </a:p>
          <a:p>
            <a:pPr algn="just">
              <a:buFontTx/>
              <a:buChar char="-"/>
            </a:pPr>
            <a:r>
              <a:rPr lang="ru-RU" sz="1800" b="1" dirty="0" smtClean="0"/>
              <a:t>олимпиада </a:t>
            </a:r>
            <a:r>
              <a:rPr lang="ru-RU" sz="1800" dirty="0"/>
              <a:t>по профессионально-трудовому обучению «Швейное дело» и «Столярное дело», а также по </a:t>
            </a:r>
            <a:r>
              <a:rPr lang="ru-RU" sz="1800" dirty="0" smtClean="0"/>
              <a:t>предмету «Социально-бытовая ориентировка» для учащихся 8-9 классов СКОУ юга Пермского края и Удмуртии;</a:t>
            </a:r>
          </a:p>
          <a:p>
            <a:pPr algn="just">
              <a:buFontTx/>
              <a:buChar char="-"/>
            </a:pPr>
            <a:r>
              <a:rPr lang="ru-RU" sz="1800" dirty="0" smtClean="0"/>
              <a:t> </a:t>
            </a:r>
            <a:r>
              <a:rPr lang="ru-RU" sz="1800" b="1" dirty="0"/>
              <a:t>к</a:t>
            </a:r>
            <a:r>
              <a:rPr lang="ru-RU" sz="1800" b="1" dirty="0" smtClean="0"/>
              <a:t>онкурс проектов </a:t>
            </a:r>
            <a:r>
              <a:rPr lang="ru-RU" sz="1800" dirty="0" smtClean="0"/>
              <a:t>«Есть идея!» для учащихся 4-9 классов СКОУ.</a:t>
            </a:r>
          </a:p>
          <a:p>
            <a:pPr algn="just">
              <a:buFontTx/>
              <a:buChar char="-"/>
            </a:pPr>
            <a:r>
              <a:rPr lang="ru-RU" sz="1800" b="1" dirty="0"/>
              <a:t>в</a:t>
            </a:r>
            <a:r>
              <a:rPr lang="ru-RU" sz="1800" b="1" dirty="0" smtClean="0"/>
              <a:t>ыставки ДПТ </a:t>
            </a:r>
            <a:r>
              <a:rPr lang="ru-RU" sz="1800" dirty="0" smtClean="0"/>
              <a:t>«Город Мастеров» и «Талантливых рук мастерство» для детей с ОВЗ.</a:t>
            </a:r>
          </a:p>
          <a:p>
            <a:pPr algn="just">
              <a:buFontTx/>
              <a:buChar char="-"/>
            </a:pPr>
            <a:r>
              <a:rPr lang="ru-RU" sz="1800" dirty="0" smtClean="0"/>
              <a:t> межведомственная </a:t>
            </a:r>
            <a:r>
              <a:rPr lang="ru-RU" sz="1800" b="1" dirty="0" smtClean="0"/>
              <a:t>проектно-исследовательская конференция </a:t>
            </a:r>
            <a:r>
              <a:rPr lang="ru-RU" sz="1800" dirty="0" smtClean="0"/>
              <a:t>«Я – исследователь!» для учащихся СКОУ и студентов профессионального отделения .</a:t>
            </a:r>
          </a:p>
          <a:p>
            <a:pPr algn="just">
              <a:buFontTx/>
              <a:buChar char="-"/>
            </a:pPr>
            <a:r>
              <a:rPr lang="ru-RU" sz="1800" b="1" dirty="0"/>
              <a:t>п</a:t>
            </a:r>
            <a:r>
              <a:rPr lang="ru-RU" sz="1800" b="1" dirty="0" smtClean="0"/>
              <a:t>рофессиональные пробы </a:t>
            </a:r>
            <a:r>
              <a:rPr lang="ru-RU" sz="1800" dirty="0" smtClean="0"/>
              <a:t>по профессии</a:t>
            </a:r>
          </a:p>
          <a:p>
            <a:pPr marL="0" indent="0" algn="just">
              <a:buNone/>
            </a:pPr>
            <a:r>
              <a:rPr lang="ru-RU" sz="1800" dirty="0" smtClean="0"/>
              <a:t>        «Озеленитель», «Штукатур-маляр», </a:t>
            </a:r>
          </a:p>
          <a:p>
            <a:pPr marL="0" indent="0" algn="just">
              <a:buNone/>
            </a:pPr>
            <a:r>
              <a:rPr lang="ru-RU" sz="1800" dirty="0" smtClean="0"/>
              <a:t>        «Облицовщик – плиточник», «Слесарь». 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512" y="4929198"/>
            <a:ext cx="2424859" cy="173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1640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21108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dirty="0">
                <a:solidFill>
                  <a:srgbClr val="0070C0"/>
                </a:solidFill>
              </a:rPr>
              <a:t>Содержание и формы организационно-методической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631652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</a:t>
            </a:r>
            <a:r>
              <a:rPr lang="ru-RU" sz="2400" b="1" dirty="0" smtClean="0"/>
              <a:t>взаимодействие с СПО г. Чайковского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32240" y="3643314"/>
            <a:ext cx="7632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2014 году была создана модель взаимодействия СКОУ и СПО, на основе которого был реализован проект «Особые дети – особое взаимодействие». Учащиеся СКОУ юга Пермского края и Удмуртии участвуют в профессиональных пробах, конкурсах </a:t>
            </a:r>
            <a:r>
              <a:rPr lang="ru-RU" dirty="0" err="1" smtClean="0"/>
              <a:t>проф.мастерства</a:t>
            </a:r>
            <a:r>
              <a:rPr lang="ru-RU" dirty="0" smtClean="0"/>
              <a:t>. Организуются экскурсии для учащихся и учителей. Преподаватели СПО принимают участие в семинарах, экспертной деятельности, </a:t>
            </a:r>
            <a:r>
              <a:rPr lang="ru-RU" dirty="0" err="1" smtClean="0"/>
              <a:t>профориентационной</a:t>
            </a:r>
            <a:r>
              <a:rPr lang="ru-RU" dirty="0" smtClean="0"/>
              <a:t> работе в рамках МРМО. Ежегодно согласовывается и утверждается план работы между структурными элементами МС.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71934" y="1928802"/>
            <a:ext cx="2232651" cy="167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346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>
                <a:solidFill>
                  <a:srgbClr val="0070C0"/>
                </a:solidFill>
              </a:rPr>
              <a:t>К</a:t>
            </a:r>
            <a:r>
              <a:rPr lang="ru-RU" sz="3200" b="1" dirty="0" smtClean="0">
                <a:solidFill>
                  <a:srgbClr val="0070C0"/>
                </a:solidFill>
              </a:rPr>
              <a:t>онсультационная деятельность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2700" b="1" dirty="0" smtClean="0"/>
              <a:t>обмен </a:t>
            </a:r>
            <a:r>
              <a:rPr lang="ru-RU" sz="2700" b="1" dirty="0"/>
              <a:t>методическим опытом по работе с                        детьми ОВЗ </a:t>
            </a:r>
            <a:r>
              <a:rPr lang="ru-RU" sz="2700" b="1" dirty="0" smtClean="0">
                <a:solidFill>
                  <a:srgbClr val="0070C0"/>
                </a:solidFill>
              </a:rPr>
              <a:t> </a:t>
            </a:r>
            <a:endParaRPr lang="ru-RU" sz="2700" b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03649" y="1916832"/>
            <a:ext cx="3093740" cy="2818658"/>
          </a:xfrm>
        </p:spPr>
        <p:txBody>
          <a:bodyPr>
            <a:noAutofit/>
          </a:bodyPr>
          <a:lstStyle/>
          <a:p>
            <a:endParaRPr lang="ru-RU" sz="1800" dirty="0" smtClean="0"/>
          </a:p>
          <a:p>
            <a:endParaRPr lang="ru-RU" sz="1800" dirty="0"/>
          </a:p>
          <a:p>
            <a:r>
              <a:rPr lang="ru-RU" sz="1800" dirty="0" smtClean="0"/>
              <a:t>Педагоги СПО г. Чайковского</a:t>
            </a:r>
          </a:p>
          <a:p>
            <a:r>
              <a:rPr lang="ru-RU" sz="1800" b="0" dirty="0"/>
              <a:t>п</a:t>
            </a:r>
            <a:r>
              <a:rPr lang="ru-RU" sz="1800" b="0" dirty="0" smtClean="0"/>
              <a:t>осещают открытые уроки в коррекционной школе, участвуют в работе семинаров, проводят мастер-классы, принимают участие в конференции и конкурсе проектов, организуют выставки работ студентов с ОВЗ.</a:t>
            </a:r>
            <a:endParaRPr lang="ru-RU" sz="1800" b="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785927"/>
            <a:ext cx="4041775" cy="714379"/>
          </a:xfrm>
        </p:spPr>
        <p:txBody>
          <a:bodyPr>
            <a:noAutofit/>
          </a:bodyPr>
          <a:lstStyle/>
          <a:p>
            <a:r>
              <a:rPr lang="ru-RU" sz="1800" dirty="0" smtClean="0"/>
              <a:t>МО учителей СКОУ запада Пермского края «Союз»</a:t>
            </a:r>
            <a:endParaRPr lang="ru-RU" sz="1800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4643439" y="2571743"/>
            <a:ext cx="4043362" cy="3554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На расширенном заседании межрегионального МО был представлен опыт работы МО и сотрудничества с учреждениями ПО.</a:t>
            </a:r>
            <a:endParaRPr lang="ru-RU" sz="18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8676455" y="4396936"/>
            <a:ext cx="157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 </a:t>
            </a:r>
            <a:endParaRPr lang="ru-RU" sz="1600" b="1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4020999"/>
            <a:ext cx="2500274" cy="1875206"/>
          </a:xfrm>
        </p:spPr>
      </p:pic>
    </p:spTree>
    <p:extLst>
      <p:ext uri="{BB962C8B-B14F-4D97-AF65-F5344CB8AC3E}">
        <p14:creationId xmlns:p14="http://schemas.microsoft.com/office/powerpoint/2010/main" xmlns="" val="19310716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14300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rgbClr val="0070C0"/>
                </a:solidFill>
              </a:rPr>
              <a:t>Консультационная деятельность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b="1" dirty="0" smtClean="0"/>
              <a:t>обмен методическим опытом по работе </a:t>
            </a:r>
            <a:br>
              <a:rPr lang="ru-RU" sz="2800" b="1" dirty="0" smtClean="0"/>
            </a:br>
            <a:r>
              <a:rPr lang="ru-RU" sz="2800" b="1" dirty="0" smtClean="0"/>
              <a:t>    с детьми ОВЗ</a:t>
            </a:r>
            <a:endParaRPr lang="ru-RU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285852" y="1857364"/>
            <a:ext cx="7400948" cy="4268799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Учителя технологии СОШ, педагоги дополнительного образования, учителя «обучения на дому» обучающие детей с ОВЗ </a:t>
            </a:r>
          </a:p>
          <a:p>
            <a:r>
              <a:rPr lang="ru-RU" sz="1800" dirty="0" smtClean="0"/>
              <a:t>Разработка АООП и индивидуальных образовательных маршрутов (ИОМ);</a:t>
            </a:r>
          </a:p>
          <a:p>
            <a:r>
              <a:rPr lang="ru-RU" sz="1800" dirty="0" smtClean="0"/>
              <a:t>Организация и проведение итоговой аттестации в 9 классе;</a:t>
            </a:r>
          </a:p>
          <a:p>
            <a:r>
              <a:rPr lang="ru-RU" sz="1800" dirty="0" smtClean="0"/>
              <a:t>Организация коррекционно-развивающей работы; </a:t>
            </a:r>
          </a:p>
          <a:p>
            <a:r>
              <a:rPr lang="ru-RU" sz="1800" dirty="0" smtClean="0"/>
              <a:t>Индивидуально- дифференцированный подход;</a:t>
            </a:r>
          </a:p>
          <a:p>
            <a:r>
              <a:rPr lang="ru-RU" sz="1800" dirty="0" smtClean="0"/>
              <a:t>Особенности обучения детей с нарушением интеллекта трудовому обучению;</a:t>
            </a:r>
          </a:p>
          <a:p>
            <a:r>
              <a:rPr lang="ru-RU" sz="1800" dirty="0" smtClean="0"/>
              <a:t>Мониторинг качества </a:t>
            </a:r>
            <a:r>
              <a:rPr lang="ru-RU" sz="1800" dirty="0" err="1" smtClean="0"/>
              <a:t>обученности</a:t>
            </a:r>
            <a:r>
              <a:rPr lang="ru-RU" sz="1800" dirty="0" smtClean="0"/>
              <a:t>  по предмету.</a:t>
            </a:r>
          </a:p>
          <a:p>
            <a:pPr>
              <a:buNone/>
            </a:pPr>
            <a:endParaRPr lang="ru-RU" sz="18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rgbClr val="0070C0"/>
                </a:solidFill>
              </a:rPr>
              <a:t>Сильным, опытным становится педагог, 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который умеет анализировать свой труд.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В. А. Сухомлинский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259632" y="1844824"/>
            <a:ext cx="7427168" cy="428133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700" dirty="0" smtClean="0"/>
              <a:t>В 2020 году нашему МРМО исполнится 10 лет. Надежность идеи его создания прошла проверку временем  и подтвердилась его эффективной работой, общественным признанием и результативностью: </a:t>
            </a:r>
          </a:p>
          <a:p>
            <a:pPr algn="just">
              <a:buFontTx/>
              <a:buChar char="-"/>
            </a:pPr>
            <a:r>
              <a:rPr lang="ru-RU" sz="1700" dirty="0" smtClean="0"/>
              <a:t>две коррекционные школы Чайковского ГО получили статус «Ресурсного центра по работе с детьми ОВЗ»; </a:t>
            </a:r>
          </a:p>
          <a:p>
            <a:pPr algn="just">
              <a:buFontTx/>
              <a:buChar char="-"/>
            </a:pPr>
            <a:r>
              <a:rPr lang="ru-RU" sz="1700" dirty="0" smtClean="0"/>
              <a:t>учителя СКОУ получили возможность решать методические вопросы с коллегами из других коррекционных школ, ежегодно принимать участие в НМ семинарах по предмету, повышать свой профессиональный уровень, пополняя портфолио учителя;</a:t>
            </a:r>
          </a:p>
          <a:p>
            <a:pPr algn="just">
              <a:buFontTx/>
              <a:buChar char="-"/>
            </a:pPr>
            <a:r>
              <a:rPr lang="ru-RU" sz="1700" dirty="0" smtClean="0"/>
              <a:t>тесное сотрудничество учителей технологии с учреждениями СПО позволяет всем выпускникам СКОУ сделать адекватный выбор профессии и продолжить обучение по окончании школы; </a:t>
            </a:r>
          </a:p>
          <a:p>
            <a:pPr algn="just">
              <a:buFontTx/>
              <a:buChar char="-"/>
            </a:pPr>
            <a:r>
              <a:rPr lang="ru-RU" sz="1700" dirty="0" smtClean="0"/>
              <a:t>учащиеся получили возможность успешно социализироваться, выезжая в другие школы и участвуя в межрегиональных мероприятиях на своём уровне;</a:t>
            </a:r>
          </a:p>
          <a:p>
            <a:pPr algn="just">
              <a:buFontTx/>
              <a:buChar char="-"/>
            </a:pPr>
            <a:r>
              <a:rPr lang="ru-RU" sz="1700" dirty="0" smtClean="0"/>
              <a:t>уже 10 лет учащиеся СКОШ участвуют в проектном движении и защищают проекты на конкурсе, организованном в рамках МРМО.</a:t>
            </a:r>
          </a:p>
          <a:p>
            <a:pPr algn="just">
              <a:buFontTx/>
              <a:buChar char="-"/>
            </a:pPr>
            <a:r>
              <a:rPr lang="ru-RU" sz="1700" dirty="0"/>
              <a:t>в</a:t>
            </a:r>
            <a:r>
              <a:rPr lang="ru-RU" sz="1700" dirty="0" smtClean="0"/>
              <a:t>ыездной характер МРМО способствует созданию </a:t>
            </a:r>
            <a:r>
              <a:rPr lang="ru-RU" sz="1700" dirty="0"/>
              <a:t>развивающей образовательной среды </a:t>
            </a:r>
            <a:r>
              <a:rPr lang="ru-RU" sz="1700" dirty="0" smtClean="0"/>
              <a:t>в СКОУ, на этапе введения </a:t>
            </a:r>
            <a:r>
              <a:rPr lang="ru-RU" sz="1700" dirty="0"/>
              <a:t>ФГОС УО(ИН).</a:t>
            </a:r>
            <a:r>
              <a:rPr lang="ru-RU" sz="1700" dirty="0" smtClean="0"/>
              <a:t> </a:t>
            </a:r>
          </a:p>
          <a:p>
            <a:pPr algn="just">
              <a:buFontTx/>
              <a:buChar char="-"/>
            </a:pP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729096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660232" cy="114300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rgbClr val="0070C0"/>
                </a:solidFill>
              </a:rPr>
              <a:t>Мастерство учителя – это специальность,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 которой надо учиться.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А. С. Макаренко.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864331" y="1612366"/>
            <a:ext cx="5112568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Количество участников МРМО</a:t>
            </a:r>
          </a:p>
          <a:p>
            <a:pPr marL="0" indent="0">
              <a:buNone/>
            </a:pPr>
            <a:r>
              <a:rPr lang="ru-RU" sz="1800" dirty="0" smtClean="0"/>
              <a:t>2015-16 </a:t>
            </a:r>
            <a:r>
              <a:rPr lang="ru-RU" sz="1800" dirty="0" err="1" smtClean="0"/>
              <a:t>уч.год</a:t>
            </a:r>
            <a:r>
              <a:rPr lang="ru-RU" sz="1800" dirty="0" smtClean="0"/>
              <a:t>:  9 СКОУ; 35 педагогов.</a:t>
            </a:r>
          </a:p>
          <a:p>
            <a:pPr marL="0" indent="0">
              <a:buNone/>
            </a:pPr>
            <a:r>
              <a:rPr lang="ru-RU" sz="1800" dirty="0" smtClean="0"/>
              <a:t>2016-17 </a:t>
            </a:r>
            <a:r>
              <a:rPr lang="ru-RU" sz="1800" dirty="0" err="1" smtClean="0"/>
              <a:t>уч.год</a:t>
            </a:r>
            <a:r>
              <a:rPr lang="ru-RU" sz="1800" dirty="0" smtClean="0"/>
              <a:t>: 6 СКОУ, 2 СОШ; 25 педагогов.</a:t>
            </a:r>
          </a:p>
          <a:p>
            <a:pPr marL="0" indent="0">
              <a:buNone/>
            </a:pPr>
            <a:r>
              <a:rPr lang="ru-RU" sz="1800" dirty="0" smtClean="0"/>
              <a:t>2017-18 </a:t>
            </a:r>
            <a:r>
              <a:rPr lang="ru-RU" sz="1800" dirty="0" err="1" smtClean="0"/>
              <a:t>уч.год</a:t>
            </a:r>
            <a:r>
              <a:rPr lang="ru-RU" sz="1800" dirty="0" smtClean="0"/>
              <a:t>: 6 СКОУ, 4 СОШ; 45 педагогов.</a:t>
            </a:r>
          </a:p>
          <a:p>
            <a:pPr marL="0" indent="0">
              <a:buNone/>
            </a:pPr>
            <a:r>
              <a:rPr lang="ru-RU" sz="1800" dirty="0" smtClean="0"/>
              <a:t>2018-19 </a:t>
            </a:r>
            <a:r>
              <a:rPr lang="ru-RU" sz="1800" dirty="0" err="1" smtClean="0"/>
              <a:t>уч.год</a:t>
            </a:r>
            <a:r>
              <a:rPr lang="ru-RU" sz="1800" dirty="0" smtClean="0"/>
              <a:t>: </a:t>
            </a:r>
            <a:r>
              <a:rPr lang="ru-RU" sz="1800" dirty="0" smtClean="0"/>
              <a:t>10 </a:t>
            </a:r>
            <a:r>
              <a:rPr lang="ru-RU" sz="1800" dirty="0" smtClean="0"/>
              <a:t>СКОУ, 5 СОШ; </a:t>
            </a:r>
            <a:r>
              <a:rPr lang="ru-RU" sz="1800" dirty="0" smtClean="0"/>
              <a:t>47</a:t>
            </a:r>
            <a:r>
              <a:rPr lang="ru-RU" sz="1800" dirty="0" smtClean="0"/>
              <a:t> </a:t>
            </a:r>
            <a:r>
              <a:rPr lang="ru-RU" sz="1800" dirty="0" smtClean="0"/>
              <a:t>педагогов</a:t>
            </a:r>
          </a:p>
          <a:p>
            <a:pPr marL="0" indent="0">
              <a:buNone/>
            </a:pP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75856" y="3861048"/>
            <a:ext cx="57606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Мы идем в ногу со временем, сохраняя традиции коррекционного образования: у нас есть свой сайт МРМО «Город Мастеров», группа в социальных сетях. Из-за большой территориальной удаленности ОУ,  </a:t>
            </a:r>
            <a:r>
              <a:rPr lang="ru-RU" dirty="0"/>
              <a:t>п</a:t>
            </a:r>
            <a:r>
              <a:rPr lang="ru-RU" dirty="0" smtClean="0"/>
              <a:t>ланируем в будущем, проведение заседаний в форме </a:t>
            </a:r>
            <a:r>
              <a:rPr lang="ru-RU" dirty="0" err="1" smtClean="0"/>
              <a:t>вебинаров</a:t>
            </a:r>
            <a:r>
              <a:rPr lang="ru-RU" dirty="0" smtClean="0"/>
              <a:t> и видео-трансляции образовательных событий. </a:t>
            </a:r>
          </a:p>
        </p:txBody>
      </p:sp>
    </p:spTree>
    <p:extLst>
      <p:ext uri="{BB962C8B-B14F-4D97-AF65-F5344CB8AC3E}">
        <p14:creationId xmlns:p14="http://schemas.microsoft.com/office/powerpoint/2010/main" xmlns="" val="2936454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103948" y="3789040"/>
            <a:ext cx="3024336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«Зона покрытия» МРМО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715140" y="357166"/>
            <a:ext cx="1857388" cy="612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14290"/>
            <a:ext cx="6321884" cy="3643338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</a:rPr>
              <a:t>Необходимость создания методического объединения  учителей технологии специальных (коррекционных) школ </a:t>
            </a:r>
            <a:r>
              <a:rPr lang="ru-RU" sz="1600" dirty="0" smtClean="0"/>
              <a:t>возникла в результате обновления системы образования. Учителя технологии, СБО, ручного труда не имели возможности обсуждать стратегические вопросы, решать образовательные проблемы, делиться опытом по своему предмету с коллегами из других коррекционных школ. В 2010 году было создано МО, объединяющее учителей одного из основных предметов в СКОШ- трудового обучения. В его состав вошли учителя из 11 СКОУ юга Пермского края и Удмуртской Республики, таким образом, МО имеет межрегиональный статус. Руководителем МРМО была назначена Котомкина Л.И. – автор идеи, учитель высшей категории, победитель зонального конкурса «Учитель года – 2010», победитель муниципального конкурса «Учитель года – 2015» (АУК) из  СКОШ №5 г. Чайковского.    </a:t>
            </a:r>
            <a:endParaRPr lang="ru-RU" sz="16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87347" y="4149080"/>
            <a:ext cx="2952328" cy="2650385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1802" y="1071546"/>
            <a:ext cx="607219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Добро пожаловать, на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Межрегиональное МО учителей технологии</a:t>
            </a:r>
          </a:p>
          <a:p>
            <a:pPr algn="ctr"/>
            <a:r>
              <a:rPr lang="ru-RU" sz="2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</a:t>
            </a:r>
            <a:r>
              <a:rPr lang="ru-RU" sz="2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пециальных (коррекционных) школ </a:t>
            </a:r>
          </a:p>
          <a:p>
            <a:pPr algn="ctr"/>
            <a:r>
              <a:rPr lang="ru-RU" sz="2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ю</a:t>
            </a:r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га Пермского края и Удмуртии</a:t>
            </a:r>
            <a:endParaRPr lang="ru-RU" sz="2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372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500858" cy="11430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Сущность методического объединения</a:t>
            </a:r>
            <a:br>
              <a:rPr lang="ru-RU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учителей технологии </a:t>
            </a:r>
            <a:endParaRPr lang="ru-RU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3571868" y="1285860"/>
            <a:ext cx="5357850" cy="514353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900" b="1" dirty="0"/>
              <a:t>Метод</a:t>
            </a:r>
            <a:r>
              <a:rPr lang="ru-RU" sz="2900" dirty="0"/>
              <a:t> – это путь, способ продвижения к истине. Методы обучения и воспитания выступают как упорядоченные способы деятельности по достижению образовательных целей. Форма же трактуется как внутренняя организация содержания, как конструкция отрезков, циклов технологического процесса, отражающая систему его компонентов и устойчивых связей</a:t>
            </a:r>
            <a:r>
              <a:rPr lang="ru-RU" sz="2900" dirty="0" smtClean="0"/>
              <a:t>.</a:t>
            </a:r>
            <a:r>
              <a:rPr lang="ru-RU" sz="2900" dirty="0"/>
              <a:t> </a:t>
            </a:r>
            <a:r>
              <a:rPr lang="ru-RU" sz="2900" dirty="0" smtClean="0"/>
              <a:t>МО является </a:t>
            </a:r>
            <a:r>
              <a:rPr lang="ru-RU" sz="2900" b="1" dirty="0"/>
              <a:t>консилиумом </a:t>
            </a:r>
            <a:r>
              <a:rPr lang="ru-RU" sz="2900" dirty="0"/>
              <a:t>опытных </a:t>
            </a:r>
            <a:r>
              <a:rPr lang="ru-RU" sz="2900" dirty="0" smtClean="0"/>
              <a:t>педагогов-профессионалов, где создаются и транслируются </a:t>
            </a:r>
            <a:r>
              <a:rPr lang="ru-RU" sz="2900" dirty="0"/>
              <a:t>наиболее эффективные пути совершенствования обучения и воспитания. Опыт отдельного учителя становится достоянием всех. </a:t>
            </a:r>
            <a:r>
              <a:rPr lang="ru-RU" sz="2900" dirty="0" smtClean="0"/>
              <a:t>Методическое объединение – </a:t>
            </a:r>
            <a:r>
              <a:rPr lang="ru-RU" sz="2900" dirty="0"/>
              <a:t>один из важнейших способов повысить методический уровень </a:t>
            </a:r>
            <a:r>
              <a:rPr lang="ru-RU" sz="2900" dirty="0" smtClean="0"/>
              <a:t>учителей и  способствовать </a:t>
            </a:r>
            <a:r>
              <a:rPr lang="ru-RU" sz="2900" dirty="0"/>
              <a:t>творческому подходу к педагогической деятельности.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946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131024" cy="1143000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Цель и задачи МРМО учителей технологии коррекционных школ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259632" y="1916832"/>
            <a:ext cx="7427168" cy="451256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300" b="1" dirty="0">
                <a:solidFill>
                  <a:schemeClr val="accent6">
                    <a:lumMod val="75000"/>
                  </a:schemeClr>
                </a:solidFill>
              </a:rPr>
              <a:t>Цель: </a:t>
            </a:r>
            <a:r>
              <a:rPr lang="ru-RU" sz="2300" b="1" dirty="0"/>
              <a:t>совершенствование уровня педагогического </a:t>
            </a:r>
            <a:r>
              <a:rPr lang="ru-RU" sz="2300" b="1" dirty="0" smtClean="0"/>
              <a:t>мастерства учителя </a:t>
            </a:r>
            <a:r>
              <a:rPr lang="ru-RU" sz="2300" b="1" dirty="0"/>
              <a:t>в процессе овладения современными </a:t>
            </a:r>
            <a:r>
              <a:rPr lang="ru-RU" sz="2300" b="1" dirty="0" smtClean="0"/>
              <a:t>образовательными </a:t>
            </a:r>
            <a:r>
              <a:rPr lang="ru-RU" sz="2300" b="1" dirty="0"/>
              <a:t>технологиями и методами обучения.</a:t>
            </a:r>
          </a:p>
          <a:p>
            <a:pPr marL="0" indent="0" algn="just">
              <a:buNone/>
            </a:pP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</a:rPr>
              <a:t> Задачи</a:t>
            </a:r>
            <a:r>
              <a:rPr lang="ru-RU" sz="2300" b="1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 marL="0" lvl="0" indent="0" algn="just">
              <a:buNone/>
            </a:pP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</a:rPr>
              <a:t>1. </a:t>
            </a:r>
            <a:r>
              <a:rPr lang="ru-RU" sz="2300" dirty="0" smtClean="0"/>
              <a:t>Формировать благоприятную</a:t>
            </a:r>
            <a:r>
              <a:rPr lang="ru-RU" sz="2300" dirty="0" smtClean="0"/>
              <a:t> </a:t>
            </a:r>
            <a:r>
              <a:rPr lang="ru-RU" sz="2300" dirty="0" smtClean="0"/>
              <a:t>информационную среду, стимулирующую активность учителей  в освоении федеральных государственных образовательных  стандартов ОО и УО(ИН)  через знакомство </a:t>
            </a:r>
            <a:r>
              <a:rPr lang="ru-RU" sz="2300" dirty="0"/>
              <a:t>с новыми методиками обучения и применение на практике современных образовательных технологий;</a:t>
            </a:r>
          </a:p>
          <a:p>
            <a:pPr marL="0" lvl="0" indent="0" algn="just">
              <a:buNone/>
            </a:pP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</a:rPr>
              <a:t>2. </a:t>
            </a:r>
            <a:r>
              <a:rPr lang="ru-RU" sz="2300" dirty="0" smtClean="0"/>
              <a:t>Изучать </a:t>
            </a:r>
            <a:r>
              <a:rPr lang="ru-RU" sz="2300" dirty="0"/>
              <a:t>и </a:t>
            </a:r>
            <a:r>
              <a:rPr lang="ru-RU" sz="2300" dirty="0" smtClean="0"/>
              <a:t>внедрять </a:t>
            </a:r>
            <a:r>
              <a:rPr lang="ru-RU" sz="2300" dirty="0"/>
              <a:t>в работу </a:t>
            </a:r>
            <a:r>
              <a:rPr lang="ru-RU" sz="2300" dirty="0" smtClean="0"/>
              <a:t>новые подходы </a:t>
            </a:r>
            <a:r>
              <a:rPr lang="ru-RU" sz="2300" dirty="0"/>
              <a:t>к организации </a:t>
            </a:r>
            <a:r>
              <a:rPr lang="ru-RU" sz="2300" dirty="0" smtClean="0"/>
              <a:t>образовательной </a:t>
            </a:r>
            <a:r>
              <a:rPr lang="ru-RU" sz="2300" dirty="0"/>
              <a:t>деятельности и созданию развивающей </a:t>
            </a:r>
            <a:r>
              <a:rPr lang="ru-RU" sz="2300" dirty="0" smtClean="0"/>
              <a:t>среды </a:t>
            </a:r>
            <a:r>
              <a:rPr lang="ru-RU" sz="2300" dirty="0"/>
              <a:t>в рамках введения ФГОС УО(ИН).</a:t>
            </a:r>
            <a:r>
              <a:rPr lang="ru-RU" sz="2300" b="1" dirty="0"/>
              <a:t> </a:t>
            </a:r>
          </a:p>
          <a:p>
            <a:pPr marL="0" lvl="0" indent="0" algn="just">
              <a:buNone/>
            </a:pP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</a:rPr>
              <a:t>3. </a:t>
            </a:r>
            <a:r>
              <a:rPr lang="ru-RU" sz="2300" dirty="0" smtClean="0"/>
              <a:t>Оказывать методическую </a:t>
            </a:r>
            <a:r>
              <a:rPr lang="ru-RU" sz="2300" dirty="0"/>
              <a:t>помощь в решении профессиональных затруднений </a:t>
            </a:r>
            <a:r>
              <a:rPr lang="ru-RU" sz="2300" dirty="0" smtClean="0"/>
              <a:t>при переходе </a:t>
            </a:r>
            <a:r>
              <a:rPr lang="ru-RU" sz="2300" dirty="0"/>
              <a:t>на ФГОС УО(ИН).</a:t>
            </a:r>
          </a:p>
          <a:p>
            <a:pPr marL="0" lvl="0" indent="0" algn="just">
              <a:buNone/>
            </a:pP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</a:rPr>
              <a:t>4. </a:t>
            </a:r>
            <a:r>
              <a:rPr lang="ru-RU" sz="2300" dirty="0" smtClean="0"/>
              <a:t>Создать условия для реализации </a:t>
            </a:r>
            <a:r>
              <a:rPr lang="ru-RU" sz="2300" dirty="0"/>
              <a:t>творческого потенциала учителя, повышение педагогического мастерства через участие в образовательных событиях и </a:t>
            </a:r>
            <a:r>
              <a:rPr lang="ru-RU" sz="2300" dirty="0" smtClean="0"/>
              <a:t>трансляцию актуального </a:t>
            </a:r>
            <a:r>
              <a:rPr lang="ru-RU" sz="2300" dirty="0"/>
              <a:t>педагогического </a:t>
            </a:r>
            <a:r>
              <a:rPr lang="ru-RU" sz="2300" dirty="0" smtClean="0"/>
              <a:t>опыта.</a:t>
            </a:r>
            <a:r>
              <a:rPr lang="ru-RU" sz="2300" dirty="0"/>
              <a:t> </a:t>
            </a:r>
          </a:p>
          <a:p>
            <a:pPr marL="0" indent="0">
              <a:buNone/>
            </a:pP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r>
              <a:rPr lang="ru-RU" sz="2300" b="1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sz="2300" dirty="0" smtClean="0"/>
              <a:t>Способствовать совершенствованию профессионально-педагогической подготовки учителя в соответствии с требованиями профессионального стандарта.</a:t>
            </a:r>
          </a:p>
          <a:p>
            <a:pPr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9970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131024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направления работы</a:t>
            </a:r>
            <a:endParaRPr lang="ru-R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59832" y="1124744"/>
            <a:ext cx="5976664" cy="5544615"/>
          </a:xfrm>
        </p:spPr>
        <p:txBody>
          <a:bodyPr>
            <a:normAutofit fontScale="85000" lnSpcReduction="20000"/>
          </a:bodyPr>
          <a:lstStyle/>
          <a:p>
            <a:r>
              <a:rPr lang="ru-RU" sz="2000" b="1" dirty="0" smtClean="0"/>
              <a:t>Аналитическая</a:t>
            </a:r>
            <a:r>
              <a:rPr lang="en-US" sz="2000" b="1" dirty="0" smtClean="0"/>
              <a:t> </a:t>
            </a:r>
            <a:r>
              <a:rPr lang="ru-RU" sz="2000" b="1" dirty="0" smtClean="0"/>
              <a:t>деятельность: </a:t>
            </a:r>
            <a:r>
              <a:rPr lang="ru-RU" sz="2000" dirty="0" smtClean="0"/>
              <a:t>выявление </a:t>
            </a:r>
            <a:r>
              <a:rPr lang="ru-RU" sz="2000" dirty="0"/>
              <a:t>затруднений дидактического и методического характера в образовательном </a:t>
            </a:r>
            <a:r>
              <a:rPr lang="ru-RU" sz="2000" dirty="0" smtClean="0"/>
              <a:t>процессе.</a:t>
            </a:r>
            <a:endParaRPr lang="ru-RU" sz="2000" dirty="0"/>
          </a:p>
          <a:p>
            <a:r>
              <a:rPr lang="ru-RU" sz="2000" b="1" dirty="0" smtClean="0">
                <a:cs typeface="Arial" panose="020B0604020202020204" pitchFamily="34" charset="0"/>
              </a:rPr>
              <a:t>Информационная деятельность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000" dirty="0" smtClean="0"/>
              <a:t>ознакомление с </a:t>
            </a:r>
            <a:r>
              <a:rPr lang="ru-RU" sz="2000" dirty="0"/>
              <a:t>опытом инновационной деятельности </a:t>
            </a:r>
            <a:r>
              <a:rPr lang="ru-RU" sz="2000" dirty="0" smtClean="0"/>
              <a:t>ОУ и педагогов; информирование о </a:t>
            </a:r>
            <a:r>
              <a:rPr lang="ru-RU" sz="2000" dirty="0"/>
              <a:t>новых направлениях в развитии </a:t>
            </a:r>
            <a:r>
              <a:rPr lang="ru-RU" sz="2000" dirty="0" smtClean="0"/>
              <a:t>специального образования, </a:t>
            </a:r>
            <a:r>
              <a:rPr lang="ru-RU" sz="2000" dirty="0"/>
              <a:t>о содержании образовательных программ, новых учебниках, учебно-методических комплектах, видеоматериалах, рекомендациях, нормативных, локальных </a:t>
            </a:r>
            <a:r>
              <a:rPr lang="ru-RU" sz="2000" dirty="0" smtClean="0"/>
              <a:t>актах. </a:t>
            </a:r>
          </a:p>
          <a:p>
            <a:r>
              <a:rPr lang="ru-RU" sz="2000" b="1" dirty="0" smtClean="0"/>
              <a:t>Организационно-методическая деятельность: </a:t>
            </a:r>
            <a:r>
              <a:rPr lang="ru-RU" sz="2000" dirty="0"/>
              <a:t> определение опорных (базовых) школ, </a:t>
            </a:r>
            <a:r>
              <a:rPr lang="ru-RU" sz="2000" dirty="0" smtClean="0"/>
              <a:t>для </a:t>
            </a:r>
            <a:r>
              <a:rPr lang="ru-RU" sz="2000" dirty="0"/>
              <a:t>проведения семинаров-практикумов и других мероприятий с </a:t>
            </a:r>
            <a:r>
              <a:rPr lang="ru-RU" sz="2000" dirty="0" smtClean="0"/>
              <a:t>учителями СКОУ; </a:t>
            </a:r>
            <a:r>
              <a:rPr lang="ru-RU" sz="2000" dirty="0"/>
              <a:t>организация и проведение </a:t>
            </a:r>
            <a:r>
              <a:rPr lang="ru-RU" sz="2000" dirty="0" smtClean="0"/>
              <a:t>выставок, </a:t>
            </a:r>
            <a:r>
              <a:rPr lang="ru-RU" sz="2000" dirty="0"/>
              <a:t>конкурсов, </a:t>
            </a:r>
            <a:r>
              <a:rPr lang="ru-RU" sz="2000" dirty="0" smtClean="0"/>
              <a:t>предметной олимпиады, </a:t>
            </a:r>
            <a:r>
              <a:rPr lang="ru-RU" sz="2000" dirty="0"/>
              <a:t>конференций </a:t>
            </a:r>
            <a:r>
              <a:rPr lang="ru-RU" sz="2000" dirty="0" smtClean="0"/>
              <a:t>учащихся с ОВЗ; взаимодействие </a:t>
            </a:r>
            <a:r>
              <a:rPr lang="ru-RU" sz="2000" dirty="0"/>
              <a:t>и координация методической деятельности с соответствующими подразделениями органов управления образованием и учреждений </a:t>
            </a:r>
            <a:r>
              <a:rPr lang="ru-RU" sz="2000" dirty="0" smtClean="0"/>
              <a:t>дополнительного и  </a:t>
            </a:r>
            <a:r>
              <a:rPr lang="ru-RU" sz="2000" dirty="0"/>
              <a:t>профессионального </a:t>
            </a:r>
            <a:r>
              <a:rPr lang="ru-RU" sz="2000" dirty="0" smtClean="0"/>
              <a:t>образования</a:t>
            </a:r>
            <a:r>
              <a:rPr lang="ru-RU" sz="2000" dirty="0"/>
              <a:t>.</a:t>
            </a:r>
          </a:p>
          <a:p>
            <a:r>
              <a:rPr lang="ru-RU" sz="2000" b="1" dirty="0" smtClean="0">
                <a:cs typeface="Arial" panose="020B0604020202020204" pitchFamily="34" charset="0"/>
              </a:rPr>
              <a:t>Консультационная деятельность: </a:t>
            </a:r>
            <a:r>
              <a:rPr lang="ru-RU" sz="2100" dirty="0" smtClean="0"/>
              <a:t>консультирование </a:t>
            </a:r>
            <a:r>
              <a:rPr lang="ru-RU" sz="2100" dirty="0"/>
              <a:t>педагогических работников образовательных учреждений и родителей по вопросам обучения и воспитания </a:t>
            </a:r>
            <a:r>
              <a:rPr lang="ru-RU" sz="2100" dirty="0" smtClean="0"/>
              <a:t>детей с особыми образовательными потребностями.</a:t>
            </a:r>
            <a:endParaRPr lang="ru-RU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5589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131024" cy="85010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Взаимодействие с организациями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 rot="10800000" flipH="1" flipV="1">
            <a:off x="4519079" y="3630848"/>
            <a:ext cx="1368152" cy="853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МРМО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 rot="10800000" flipH="1" flipV="1">
            <a:off x="6694052" y="2447447"/>
            <a:ext cx="187220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Дополнительное</a:t>
            </a:r>
          </a:p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образование</a:t>
            </a:r>
            <a:endParaRPr lang="ru-RU" sz="1600" b="1" dirty="0">
              <a:solidFill>
                <a:schemeClr val="accent6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 rot="10800000" flipH="1" flipV="1">
            <a:off x="4211960" y="1839444"/>
            <a:ext cx="1872208" cy="797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ЦРО</a:t>
            </a:r>
          </a:p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городского округа</a:t>
            </a:r>
            <a:endParaRPr lang="ru-RU" sz="1600" b="1" dirty="0">
              <a:solidFill>
                <a:schemeClr val="accent6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 flipH="1" flipV="1">
            <a:off x="1918360" y="2375560"/>
            <a:ext cx="86409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 rot="10800000" flipH="1" flipV="1">
            <a:off x="6942036" y="3680624"/>
            <a:ext cx="1872208" cy="6982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Центр реабилитации «Восхождение</a:t>
            </a:r>
            <a:r>
              <a:rPr lang="ru-RU" dirty="0" smtClean="0">
                <a:solidFill>
                  <a:schemeClr val="accent6"/>
                </a:solidFill>
              </a:rPr>
              <a:t>»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 rot="10800000" flipH="1" flipV="1">
            <a:off x="1465557" y="3663725"/>
            <a:ext cx="1944216" cy="7320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Учреждения </a:t>
            </a:r>
            <a:r>
              <a:rPr lang="ru-RU" sz="1600" b="1" dirty="0" err="1" smtClean="0">
                <a:solidFill>
                  <a:schemeClr val="accent6"/>
                </a:solidFill>
              </a:rPr>
              <a:t>проф.образования</a:t>
            </a:r>
            <a:endParaRPr lang="ru-RU" sz="1600" b="1" dirty="0" smtClean="0">
              <a:solidFill>
                <a:schemeClr val="accent6"/>
              </a:solidFill>
            </a:endParaRPr>
          </a:p>
          <a:p>
            <a:pPr algn="ctr"/>
            <a:r>
              <a:rPr lang="ru-RU" sz="1600" b="1" dirty="0">
                <a:solidFill>
                  <a:schemeClr val="accent6"/>
                </a:solidFill>
              </a:rPr>
              <a:t>г</a:t>
            </a:r>
            <a:r>
              <a:rPr lang="ru-RU" sz="1600" b="1" dirty="0" smtClean="0">
                <a:solidFill>
                  <a:schemeClr val="accent6"/>
                </a:solidFill>
              </a:rPr>
              <a:t>. Чайковского</a:t>
            </a:r>
            <a:endParaRPr lang="ru-RU" sz="1600" b="1" dirty="0">
              <a:solidFill>
                <a:schemeClr val="accent6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 rot="10800000" flipH="1" flipV="1">
            <a:off x="5015969" y="5604250"/>
            <a:ext cx="1548172" cy="834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СОШ обучающие детей с ОВЗ</a:t>
            </a:r>
            <a:endParaRPr lang="ru-RU" sz="1600" b="1" dirty="0">
              <a:solidFill>
                <a:schemeClr val="accent6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 rot="10800000" flipH="1" flipV="1">
            <a:off x="6804248" y="5234554"/>
            <a:ext cx="2160239" cy="786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СКОУ Пермского края и Удмуртской Р</a:t>
            </a:r>
            <a:endParaRPr lang="ru-RU" sz="1600" b="1" dirty="0">
              <a:solidFill>
                <a:schemeClr val="accent6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 rot="10800000" flipH="1" flipV="1">
            <a:off x="1691680" y="2348880"/>
            <a:ext cx="1828224" cy="674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Управление образования ЧГО</a:t>
            </a:r>
            <a:endParaRPr lang="ru-RU" sz="1600" b="1" dirty="0">
              <a:solidFill>
                <a:schemeClr val="accent6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 rot="10800000" flipH="1" flipV="1">
            <a:off x="1412384" y="4769076"/>
            <a:ext cx="2188264" cy="763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Общество родителей детей-инвалидов «Ласточка»</a:t>
            </a:r>
            <a:endParaRPr lang="ru-RU" sz="1600" b="1" dirty="0">
              <a:solidFill>
                <a:schemeClr val="accent6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flipH="1" flipV="1">
            <a:off x="4860030" y="2636911"/>
            <a:ext cx="648074" cy="962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0800000" flipH="1" flipV="1">
            <a:off x="5142265" y="4603795"/>
            <a:ext cx="648074" cy="962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5400000" flipH="1" flipV="1">
            <a:off x="6070827" y="3605488"/>
            <a:ext cx="648074" cy="962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6200000" flipH="1" flipV="1">
            <a:off x="3649234" y="3590302"/>
            <a:ext cx="648074" cy="962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8106741" flipH="1" flipV="1">
            <a:off x="3795290" y="2919896"/>
            <a:ext cx="648074" cy="962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3085043" flipH="1" flipV="1">
            <a:off x="5901033" y="2864170"/>
            <a:ext cx="648074" cy="962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14280581" flipH="1" flipV="1">
            <a:off x="3773702" y="4287684"/>
            <a:ext cx="648074" cy="962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7737875" flipH="1" flipV="1">
            <a:off x="5939981" y="4334609"/>
            <a:ext cx="648074" cy="962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 rot="1053599">
            <a:off x="4467322" y="455164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80789" y="5579289"/>
            <a:ext cx="1495357" cy="840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РМО </a:t>
            </a:r>
          </a:p>
          <a:p>
            <a:pPr algn="ctr"/>
            <a:r>
              <a:rPr lang="ru-RU" sz="1600" b="1" dirty="0">
                <a:solidFill>
                  <a:schemeClr val="accent6"/>
                </a:solidFill>
              </a:rPr>
              <a:t>у</a:t>
            </a:r>
            <a:r>
              <a:rPr lang="ru-RU" sz="1600" b="1" dirty="0" smtClean="0">
                <a:solidFill>
                  <a:schemeClr val="accent6"/>
                </a:solidFill>
              </a:rPr>
              <a:t>чителей </a:t>
            </a:r>
          </a:p>
          <a:p>
            <a:pPr algn="ctr"/>
            <a:r>
              <a:rPr lang="ru-RU" sz="1600" b="1" dirty="0" smtClean="0">
                <a:solidFill>
                  <a:schemeClr val="accent6"/>
                </a:solidFill>
              </a:rPr>
              <a:t>технологии</a:t>
            </a:r>
            <a:endParaRPr lang="ru-RU" sz="16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6007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rgbClr val="0070C0"/>
                </a:solidFill>
              </a:rPr>
              <a:t>Кто мы?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Состав методического объединения</a:t>
            </a:r>
            <a:endParaRPr lang="ru-RU" sz="31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31640" y="2027308"/>
            <a:ext cx="2520280" cy="4137995"/>
          </a:xfrm>
          <a:prstGeom prst="roundRect">
            <a:avLst>
              <a:gd name="adj" fmla="val 64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Учителя профессионально-трудового профиля:</a:t>
            </a:r>
          </a:p>
          <a:p>
            <a:pPr marL="285750" indent="-285750" algn="ctr">
              <a:buFontTx/>
              <a:buChar char="-"/>
            </a:pPr>
            <a:r>
              <a:rPr lang="ru-RU" b="1" dirty="0">
                <a:solidFill>
                  <a:schemeClr val="accent6"/>
                </a:solidFill>
              </a:rPr>
              <a:t>ш</a:t>
            </a:r>
            <a:r>
              <a:rPr lang="ru-RU" b="1" dirty="0" smtClean="0">
                <a:solidFill>
                  <a:schemeClr val="accent6"/>
                </a:solidFill>
              </a:rPr>
              <a:t>вейного дела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accent6"/>
                </a:solidFill>
              </a:rPr>
              <a:t>столярного дела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accent6"/>
                </a:solidFill>
              </a:rPr>
              <a:t>картонажно-переплетного дела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accent6"/>
                </a:solidFill>
              </a:rPr>
              <a:t>штукатурно-малярного дела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chemeClr val="accent6"/>
                </a:solidFill>
              </a:rPr>
              <a:t>с</a:t>
            </a:r>
            <a:r>
              <a:rPr lang="ru-RU" b="1" dirty="0" smtClean="0">
                <a:solidFill>
                  <a:schemeClr val="accent6"/>
                </a:solidFill>
              </a:rPr>
              <a:t>лесарного дела</a:t>
            </a:r>
          </a:p>
          <a:p>
            <a:pPr marL="285750" indent="-285750">
              <a:buFontTx/>
              <a:buChar char="-"/>
            </a:pPr>
            <a:r>
              <a:rPr lang="ru-RU" b="1" dirty="0">
                <a:solidFill>
                  <a:schemeClr val="accent6"/>
                </a:solidFill>
              </a:rPr>
              <a:t>с</a:t>
            </a:r>
            <a:r>
              <a:rPr lang="ru-RU" b="1" dirty="0" smtClean="0">
                <a:solidFill>
                  <a:schemeClr val="accent6"/>
                </a:solidFill>
              </a:rPr>
              <a:t>ельскохозяйственного труда</a:t>
            </a:r>
          </a:p>
          <a:p>
            <a:pPr marL="285750" indent="-285750" algn="ctr">
              <a:buFontTx/>
              <a:buChar char="-"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05421" y="2652713"/>
            <a:ext cx="430559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Учителя социально-бытовой ориентировки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7761" y="3668075"/>
            <a:ext cx="430865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Учителя технологии СОШ, обучающие детей с ОВЗ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07761" y="4697926"/>
            <a:ext cx="4308654" cy="6752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Педагоги ДО обучающие детей с ОВЗ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05421" y="1930973"/>
            <a:ext cx="4308655" cy="620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Учителя ручного труда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31546" y="5509516"/>
            <a:ext cx="4308655" cy="550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Учителя надомного обучения</a:t>
            </a:r>
            <a:endParaRPr lang="ru-RU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3848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21108" cy="114300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0070C0"/>
                </a:solidFill>
              </a:rPr>
              <a:t>Содержание и формы научно-методической деятельности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</a:t>
            </a:r>
            <a:r>
              <a:rPr lang="ru-RU" sz="2400" b="1" dirty="0" smtClean="0"/>
              <a:t>Семинары-практикумы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34379" y="2099906"/>
            <a:ext cx="2376264" cy="7530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«Мировое кафе»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75481" y="3461691"/>
            <a:ext cx="2494060" cy="1016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«Круглый стол»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16684" y="5142062"/>
            <a:ext cx="2463228" cy="8072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«Интеллект-карта»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1988840"/>
            <a:ext cx="542667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-«</a:t>
            </a:r>
            <a:r>
              <a:rPr lang="ru-RU" dirty="0"/>
              <a:t>Формирование профессиональных </a:t>
            </a:r>
            <a:r>
              <a:rPr lang="ru-RU" dirty="0" smtClean="0"/>
              <a:t>компетенций</a:t>
            </a:r>
          </a:p>
          <a:p>
            <a:r>
              <a:rPr lang="ru-RU" dirty="0" smtClean="0"/>
              <a:t> на уроках трудового обучения»</a:t>
            </a:r>
          </a:p>
          <a:p>
            <a:r>
              <a:rPr lang="ru-RU" dirty="0" smtClean="0"/>
              <a:t>-«Профессиональные пробы как эффективная форма</a:t>
            </a:r>
          </a:p>
          <a:p>
            <a:r>
              <a:rPr lang="ru-RU" dirty="0" smtClean="0"/>
              <a:t> самоопределения»</a:t>
            </a:r>
          </a:p>
          <a:p>
            <a:endParaRPr lang="ru-RU" dirty="0"/>
          </a:p>
          <a:p>
            <a:r>
              <a:rPr lang="ru-RU" dirty="0" smtClean="0"/>
              <a:t>-«</a:t>
            </a:r>
            <a:r>
              <a:rPr lang="ru-RU" dirty="0"/>
              <a:t>Создание модели взаимодействия СКОУ и СПО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- «Анализ программного материала по трудовым </a:t>
            </a:r>
          </a:p>
          <a:p>
            <a:r>
              <a:rPr lang="ru-RU" dirty="0"/>
              <a:t>п</a:t>
            </a:r>
            <a:r>
              <a:rPr lang="ru-RU" dirty="0" smtClean="0"/>
              <a:t>рофилям в СКОШ и СПО»</a:t>
            </a:r>
          </a:p>
          <a:p>
            <a:r>
              <a:rPr lang="ru-RU" dirty="0" smtClean="0"/>
              <a:t>-Обмен мнениями </a:t>
            </a:r>
            <a:r>
              <a:rPr lang="ru-RU" dirty="0"/>
              <a:t>и рефлексия</a:t>
            </a:r>
            <a:endParaRPr lang="ru-RU" dirty="0" smtClean="0"/>
          </a:p>
          <a:p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«</a:t>
            </a:r>
            <a:r>
              <a:rPr lang="ru-RU" dirty="0"/>
              <a:t>Организация внеурочной деятельности по </a:t>
            </a:r>
            <a:endParaRPr lang="ru-RU" dirty="0" smtClean="0"/>
          </a:p>
          <a:p>
            <a:r>
              <a:rPr lang="ru-RU" dirty="0" smtClean="0"/>
              <a:t>предмету </a:t>
            </a:r>
            <a:r>
              <a:rPr lang="ru-RU" dirty="0"/>
              <a:t>«Чему не учат в школе</a:t>
            </a:r>
            <a:r>
              <a:rPr lang="ru-RU" dirty="0" smtClean="0"/>
              <a:t>»;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«Разработка карты сопровождения выпускника»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95832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912768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Содержание и формы работы </a:t>
            </a:r>
            <a:r>
              <a:rPr lang="ru-RU" sz="3200" b="1" dirty="0" smtClean="0">
                <a:solidFill>
                  <a:srgbClr val="0070C0"/>
                </a:solidFill>
              </a:rPr>
              <a:t>МРМО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                                        Открытые уроки </a:t>
            </a:r>
            <a:endParaRPr lang="ru-RU" sz="28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97662" y="1928801"/>
            <a:ext cx="1755294" cy="4626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Швейное дело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53682" y="2391442"/>
            <a:ext cx="1918317" cy="500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Слесарное дело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076268" y="1900396"/>
            <a:ext cx="1857388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Ручной труд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31873" y="2363691"/>
            <a:ext cx="192882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Столярное дело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94780" y="1888037"/>
            <a:ext cx="914400" cy="5034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с\х.</a:t>
            </a:r>
          </a:p>
          <a:p>
            <a:pPr algn="ctr"/>
            <a:r>
              <a:rPr lang="ru-RU" dirty="0" smtClean="0"/>
              <a:t>труд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3284984"/>
            <a:ext cx="672164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уроки с использованием новых компьютерных технологий, </a:t>
            </a:r>
            <a:endParaRPr lang="ru-RU" dirty="0" smtClean="0"/>
          </a:p>
          <a:p>
            <a:r>
              <a:rPr lang="ru-RU" dirty="0"/>
              <a:t>у</a:t>
            </a:r>
            <a:r>
              <a:rPr lang="ru-RU" dirty="0" smtClean="0"/>
              <a:t>рок по ФГОС (ИН), новым </a:t>
            </a:r>
            <a:r>
              <a:rPr lang="ru-RU" dirty="0"/>
              <a:t>стандартам</a:t>
            </a:r>
            <a:r>
              <a:rPr lang="ru-RU" dirty="0" smtClean="0"/>
              <a:t>,</a:t>
            </a:r>
          </a:p>
          <a:p>
            <a:r>
              <a:rPr lang="ru-RU" dirty="0" smtClean="0"/>
              <a:t>урок по </a:t>
            </a:r>
            <a:r>
              <a:rPr lang="ru-RU" dirty="0"/>
              <a:t>технологии смешанного обучения «Перевернутый класс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 работа по </a:t>
            </a:r>
            <a:r>
              <a:rPr lang="ru-RU" dirty="0"/>
              <a:t>соблюдению норм и правил техники </a:t>
            </a:r>
            <a:r>
              <a:rPr lang="ru-RU" dirty="0" smtClean="0"/>
              <a:t>безопасности, 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метапредметность</a:t>
            </a:r>
            <a:r>
              <a:rPr lang="ru-RU" dirty="0" smtClean="0"/>
              <a:t>; </a:t>
            </a:r>
            <a:endParaRPr lang="ru-RU" dirty="0"/>
          </a:p>
          <a:p>
            <a:r>
              <a:rPr lang="ru-RU" dirty="0" smtClean="0"/>
              <a:t> формирование </a:t>
            </a:r>
            <a:r>
              <a:rPr lang="ru-RU" dirty="0"/>
              <a:t>трудового </a:t>
            </a:r>
            <a:r>
              <a:rPr lang="ru-RU" dirty="0" smtClean="0"/>
              <a:t>навыка; </a:t>
            </a:r>
          </a:p>
          <a:p>
            <a:r>
              <a:rPr lang="ru-RU" dirty="0" smtClean="0"/>
              <a:t>работа с </a:t>
            </a:r>
            <a:r>
              <a:rPr lang="ru-RU" dirty="0"/>
              <a:t>технологической </a:t>
            </a:r>
            <a:r>
              <a:rPr lang="ru-RU" dirty="0" smtClean="0"/>
              <a:t>картой;</a:t>
            </a:r>
          </a:p>
          <a:p>
            <a:r>
              <a:rPr lang="ru-RU" dirty="0" smtClean="0"/>
              <a:t> урок труда по программе «Особый ребенок» (</a:t>
            </a:r>
            <a:r>
              <a:rPr lang="en-US" dirty="0" smtClean="0"/>
              <a:t>II</a:t>
            </a:r>
            <a:r>
              <a:rPr lang="ru-RU" dirty="0" smtClean="0"/>
              <a:t> вариант)</a:t>
            </a:r>
          </a:p>
          <a:p>
            <a:r>
              <a:rPr lang="ru-RU" dirty="0" smtClean="0"/>
              <a:t>Деловая игра «Механический цех»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26345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1549</Words>
  <Application>Microsoft Office PowerPoint</Application>
  <PresentationFormat>Экран (4:3)</PresentationFormat>
  <Paragraphs>171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Специальное оформление</vt:lpstr>
      <vt:lpstr>Конкурс «Методист – 2019» номинация «Лучшее методическое объединение» </vt:lpstr>
      <vt:lpstr>Необходимость создания методического объединения  учителей технологии специальных (коррекционных) школ возникла в результате обновления системы образования. Учителя технологии, СБО, ручного труда не имели возможности обсуждать стратегические вопросы, решать образовательные проблемы, делиться опытом по своему предмету с коллегами из других коррекционных школ. В 2010 году было создано МО, объединяющее учителей одного из основных предметов в СКОШ- трудового обучения. В его состав вошли учителя из 11 СКОУ юга Пермского края и Удмуртской Республики, таким образом, МО имеет межрегиональный статус. Руководителем МРМО была назначена Котомкина Л.И. – автор идеи, учитель высшей категории, победитель зонального конкурса «Учитель года – 2010», победитель муниципального конкурса «Учитель года – 2015» (АУК) из  СКОШ №5 г. Чайковского.    </vt:lpstr>
      <vt:lpstr>Сущность методического объединения учителей технологии </vt:lpstr>
      <vt:lpstr> Цель и задачи МРМО учителей технологии коррекционных школ </vt:lpstr>
      <vt:lpstr>Основные направления работы</vt:lpstr>
      <vt:lpstr>Взаимодействие с организациями</vt:lpstr>
      <vt:lpstr>Кто мы? Состав методического объединения</vt:lpstr>
      <vt:lpstr>Содержание и формы научно-методической деятельности</vt:lpstr>
      <vt:lpstr>Содержание и формы работы МРМО</vt:lpstr>
      <vt:lpstr>Содержание и формы работы МРМО </vt:lpstr>
      <vt:lpstr>Содержание и формы работы МРМО </vt:lpstr>
      <vt:lpstr>Содержание и формы информационной деятельности</vt:lpstr>
      <vt:lpstr>Содержание и формы информационной деятельности</vt:lpstr>
      <vt:lpstr>Содержание и формы организационно-методической деятельности</vt:lpstr>
      <vt:lpstr>Содержание и формы организационно-методической деятельности</vt:lpstr>
      <vt:lpstr> Консультационная деятельность  обмен методическим опытом по работе с                        детьми ОВЗ  </vt:lpstr>
      <vt:lpstr>Консультационная деятельность  обмен методическим опытом по работе      с детьми ОВЗ</vt:lpstr>
      <vt:lpstr>Сильным, опытным становится педагог,  который умеет анализировать свой труд. В. А. Сухомлинский</vt:lpstr>
      <vt:lpstr>Мастерство учителя – это специальность,  которой надо учиться. А. С. Макаренко.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 </dc:title>
  <dc:creator>Admin</dc:creator>
  <cp:lastModifiedBy>Shveinaya</cp:lastModifiedBy>
  <cp:revision>133</cp:revision>
  <dcterms:created xsi:type="dcterms:W3CDTF">2011-12-13T19:04:59Z</dcterms:created>
  <dcterms:modified xsi:type="dcterms:W3CDTF">2019-09-16T10:30:07Z</dcterms:modified>
</cp:coreProperties>
</file>